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73" r:id="rId3"/>
    <p:sldId id="284" r:id="rId4"/>
    <p:sldId id="282" r:id="rId5"/>
    <p:sldId id="283" r:id="rId6"/>
    <p:sldId id="288" r:id="rId7"/>
    <p:sldId id="289" r:id="rId8"/>
    <p:sldId id="285" r:id="rId9"/>
    <p:sldId id="291" r:id="rId10"/>
    <p:sldId id="290" r:id="rId11"/>
    <p:sldId id="286" r:id="rId12"/>
    <p:sldId id="271" r:id="rId13"/>
    <p:sldId id="292" r:id="rId14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11349"/>
    <a:srgbClr val="800471"/>
    <a:srgbClr val="CC0000"/>
    <a:srgbClr val="CC0066"/>
    <a:srgbClr val="FF3399"/>
    <a:srgbClr val="3D9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>
      <p:cViewPr varScale="1">
        <p:scale>
          <a:sx n="108" d="100"/>
          <a:sy n="108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9546-CC97-43BF-9F72-BE7ED6D700F0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FF50C-BBE1-4E1B-908D-7490F3A34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8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E724-70E0-644C-AD85-81FA2ECFE028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97430-114D-5742-8943-29FB45206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3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F8EB9C-2B69-6171-A9FF-58E4B762B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5A6769-7FCD-AAB0-E1F2-0E5CA5DC5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CF1A7F-E190-8F4A-98C5-1C721A72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0A222A-E686-FF2B-8193-395DEB4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D81015-F02D-06D1-8517-CE818F11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8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47EEB-B1D4-6CD1-AB03-BB06B7EA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62435D-6D0E-CB7F-0891-767B306B3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925A48-E4AA-6B5B-FD4B-1EF1D8F9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225A4D-FF07-213C-B3FD-73C84E2C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F16791-A82A-E711-533E-FBC5CAF0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F24359E-CC03-6A0A-C33B-800DFE0FB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9F1186-81D6-84FD-CA61-DFCEA715B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BD5D8A-C3A6-D771-24E7-1C8E7640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37537A-C3D9-76F3-A860-3C277700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FF22D1-7E86-582C-C446-D5D64822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2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67AC2-4753-B2CD-C336-39799E18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07BFD4-083C-A9D5-FD37-9431B80DE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954C38-A886-3620-BDE6-7ADEF0C0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7936BB-C83E-1276-2D42-B6A97E68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53A55C-2C5A-4998-82B3-DF120104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BA3D5-0A5A-3B8D-A472-5E919AC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DBA8D8-A843-006A-A2E7-CD0A238BC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1BA630-29F8-1570-E45B-677ADC81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A8937B-B964-2689-1C31-7D8EADA2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AE863C-6151-9C3D-FE48-0192CA68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6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B01AC7-7793-76DE-020C-AD723FF8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BE368F-6F65-1B9B-C585-C1F0CF160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987CDB-F271-5034-4DA5-172293F44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E58058-E22A-D380-4735-300FB70D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F6ED2B-776C-62D7-23E6-41B2B204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D94507-CF3A-024F-907F-B6EC7D7F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1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4604F6-DC8D-B210-356A-B9004A50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41CEE9-8304-8E93-8000-E5DEB2FE8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7DEECB-2B3C-79CB-30BE-C1C19E684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8B43BD2-E074-CC85-637D-86F36CC93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6D818CD-57F3-E59A-9A09-EDD660B9D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1EAAFBD-66C5-39FF-08A9-3B372CE0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05AD437-2341-DB7A-9769-2C30A727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500F50E-5F9B-4A5F-1FA9-CC0233BE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FB981C-C811-B627-0066-226639C8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103356-3265-1158-2008-074B04AB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2186F88-1571-42C7-6556-700C7001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BC2242D-1326-62A9-70C9-500FE060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7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B815924-09DA-7764-69DB-CEA4280F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EF4272D-F008-1650-DF5B-D329B465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5C7ED3-34BE-67C0-1DC3-FEA0ECAE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865DE-900A-979C-B1DE-0D97DE36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58E69D-EBD8-AB0B-AC50-94F2D25FE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41A659-743A-B989-05D2-3BC492FDC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C9C12F-E3D8-ABC5-E782-77113133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235C63-427B-7E02-9689-971E456E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F94F0C-8EC3-B9B8-AC98-6CAD594F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9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14238C-4F50-E6AD-0117-DEEC8333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C9C45D-A65D-8DC1-1BCF-89D0EADD3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5EC8F2-3DF2-F98A-BCB1-781BBD661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86D548-83D4-1A03-59DB-CCF98087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F5D110-758C-2AFA-9CDC-643C3F07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6F35C9-3F7B-73D8-4596-A12A8AF7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7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61B9E-7812-E5D0-8475-878FAEBA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7EA8E9-3BB0-A3F9-17FD-23D352BB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224DA1-F4C9-0DC6-9679-BDFA134AF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6652-21EB-7949-AEC1-656509511202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2A0D87-92F2-4155-67BB-2C3DBD899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E4D1E6-0192-530E-FE6C-0AB8C521C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5FF9-0B45-0B4D-914A-411A779B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1792B5-7CA4-0303-C44C-0D3E5FE2E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0AB489-4A02-13C7-7972-B31F11ACACAE}"/>
              </a:ext>
            </a:extLst>
          </p:cNvPr>
          <p:cNvSpPr txBox="1"/>
          <p:nvPr/>
        </p:nvSpPr>
        <p:spPr>
          <a:xfrm>
            <a:off x="111096" y="2028616"/>
            <a:ext cx="121919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Проекты и мероприятия общероссийской общественной организации «Национальная родительская ассоциация социальной поддержки семьи и защиты семейных ценностей»</a:t>
            </a:r>
            <a:endParaRPr lang="ru-RU" sz="4800" b="1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" y="0"/>
            <a:ext cx="12192001" cy="6858000"/>
          </a:xfrm>
          <a:prstGeom prst="rect">
            <a:avLst/>
          </a:prstGeom>
        </p:spPr>
      </p:pic>
      <p:pic>
        <p:nvPicPr>
          <p:cNvPr id="1032" name="Picture 8" descr="god_semi_logo_invers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29" y="-298934"/>
            <a:ext cx="3260401" cy="18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5543D8-0068-CDE3-79AF-9BB156309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38" y="147897"/>
            <a:ext cx="3515354" cy="104581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1970343" y="5991726"/>
            <a:ext cx="9592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Ссылка на проект: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https://nra-russia.ru/projects/strana-trudovoj-doblesti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4" name="Picture 2" descr="Страна трудовой добле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77" y="1246466"/>
            <a:ext cx="7744048" cy="43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" y="0"/>
            <a:ext cx="12192001" cy="6858000"/>
          </a:xfrm>
          <a:prstGeom prst="rect">
            <a:avLst/>
          </a:prstGeom>
        </p:spPr>
      </p:pic>
      <p:pic>
        <p:nvPicPr>
          <p:cNvPr id="1032" name="Picture 8" descr="god_semi_logo_invers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29" y="-298934"/>
            <a:ext cx="3260401" cy="18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5543D8-0068-CDE3-79AF-9BB156309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38" y="147897"/>
            <a:ext cx="3515354" cy="104581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1143000" y="5824394"/>
            <a:ext cx="11342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Краткий путеводитель по каналу </a:t>
            </a:r>
            <a:r>
              <a:rPr lang="ru-RU" sz="2000" b="1" i="1" dirty="0" smtClean="0">
                <a:solidFill>
                  <a:schemeClr val="bg1"/>
                </a:solidFill>
              </a:rPr>
              <a:t>размещен по ссылке :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             </a:t>
            </a:r>
            <a:r>
              <a:rPr lang="en-US" sz="2000" b="1" i="1" dirty="0" smtClean="0">
                <a:solidFill>
                  <a:srgbClr val="002060"/>
                </a:solidFill>
              </a:rPr>
              <a:t>https</a:t>
            </a:r>
            <a:r>
              <a:rPr lang="en-US" sz="2000" b="1" i="1" dirty="0">
                <a:solidFill>
                  <a:srgbClr val="002060"/>
                </a:solidFill>
              </a:rPr>
              <a:t>://</a:t>
            </a:r>
            <a:r>
              <a:rPr lang="en-US" sz="2000" b="1" i="1" dirty="0" smtClean="0">
                <a:solidFill>
                  <a:srgbClr val="002060"/>
                </a:solidFill>
              </a:rPr>
              <a:t>nra-russia.ru/projects/semejnyj-kouching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Семейный коучин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83" y="1209549"/>
            <a:ext cx="7743961" cy="43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1792B5-7CA4-0303-C44C-0D3E5FE2E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0AB489-4A02-13C7-7972-B31F11ACACAE}"/>
              </a:ext>
            </a:extLst>
          </p:cNvPr>
          <p:cNvSpPr txBox="1"/>
          <p:nvPr/>
        </p:nvSpPr>
        <p:spPr>
          <a:xfrm>
            <a:off x="424543" y="2735342"/>
            <a:ext cx="70648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effectLst/>
                <a:latin typeface="Oswald" pitchFamily="2" charset="0"/>
                <a:ea typeface="Calibri" panose="020F0502020204030204" pitchFamily="34" charset="0"/>
              </a:rPr>
              <a:t>Благодарю за внимание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71B7AB-0550-4B9D-973F-690F03AED270}"/>
              </a:ext>
            </a:extLst>
          </p:cNvPr>
          <p:cNvSpPr txBox="1"/>
          <p:nvPr/>
        </p:nvSpPr>
        <p:spPr>
          <a:xfrm>
            <a:off x="615562" y="5056757"/>
            <a:ext cx="44179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Oswald" pitchFamily="2" charset="0"/>
                <a:ea typeface="Calibri" panose="020F0502020204030204" pitchFamily="34" charset="0"/>
              </a:rPr>
              <a:t>Контакты для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0"/>
                <a:ea typeface="Calibri" panose="020F0502020204030204" pitchFamily="34" charset="0"/>
              </a:rPr>
              <a:t>связи: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Мельник Татьяна Владимировна,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главный специалист отдела воспитания</a:t>
            </a:r>
            <a:endParaRPr lang="en-US" sz="1600" dirty="0" smtClean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и кадетских учебных заведений</a:t>
            </a:r>
          </a:p>
          <a:p>
            <a:r>
              <a:rPr lang="ru-RU" sz="16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м</a:t>
            </a:r>
            <a:r>
              <a:rPr lang="ru-RU" sz="16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инистерства образования Красноярского края, </a:t>
            </a:r>
          </a:p>
          <a:p>
            <a:r>
              <a:rPr lang="ru-RU" sz="16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тел.  +7 (391) 222-53-05, </a:t>
            </a:r>
            <a:r>
              <a:rPr lang="en-US" sz="16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e-mail</a:t>
            </a:r>
            <a:r>
              <a:rPr lang="ru-RU" sz="16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: </a:t>
            </a:r>
            <a:r>
              <a:rPr lang="en-US" sz="16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tvm@krao.ru</a:t>
            </a:r>
            <a:endParaRPr lang="ru-RU" sz="1600" dirty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" y="0"/>
            <a:ext cx="12192001" cy="6858000"/>
          </a:xfrm>
          <a:prstGeom prst="rect">
            <a:avLst/>
          </a:prstGeom>
        </p:spPr>
      </p:pic>
      <p:pic>
        <p:nvPicPr>
          <p:cNvPr id="1032" name="Picture 8" descr="god_semi_logo_invers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29" y="-298934"/>
            <a:ext cx="3260401" cy="18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5543D8-0068-CDE3-79AF-9BB156309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38" y="147897"/>
            <a:ext cx="3515354" cy="1045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A5ABE5-CFC9-4A6C-BC46-25E14C086E61}"/>
              </a:ext>
            </a:extLst>
          </p:cNvPr>
          <p:cNvSpPr txBox="1"/>
          <p:nvPr/>
        </p:nvSpPr>
        <p:spPr>
          <a:xfrm>
            <a:off x="3719147" y="224218"/>
            <a:ext cx="6638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Вопросы для </a:t>
            </a:r>
            <a:r>
              <a:rPr lang="ru-RU" sz="32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включения в план работы родительского </a:t>
            </a:r>
            <a:r>
              <a:rPr lang="ru-RU" sz="32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совета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на </a:t>
            </a:r>
            <a:r>
              <a:rPr lang="ru-RU" sz="32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2024</a:t>
            </a:r>
            <a:r>
              <a:rPr lang="en-US" sz="32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/</a:t>
            </a:r>
            <a:r>
              <a:rPr lang="ru-RU" sz="32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2025 учебный год</a:t>
            </a:r>
          </a:p>
          <a:p>
            <a:pPr defTabSz="609585">
              <a:defRPr/>
            </a:pPr>
            <a:endParaRPr lang="ru-RU" sz="2400" b="1" kern="100" dirty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44" y="1990929"/>
            <a:ext cx="119119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ноябрь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2024 года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О проведении ГИА в 2025 году. Родительская помощь и поддержка в период подготовки и проведения государственной итоговой аттестации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en-US" sz="800" b="1" kern="100" dirty="0" smtClean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март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2025 года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«Организация </a:t>
            </a:r>
            <a:r>
              <a:rPr lang="ru-RU" sz="2400" b="1" dirty="0" err="1">
                <a:solidFill>
                  <a:srgbClr val="002060"/>
                </a:solidFill>
              </a:rPr>
              <a:t>профориентационной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работы. Участие родителей </a:t>
            </a:r>
            <a:r>
              <a:rPr lang="ru-RU" sz="2400" b="1" dirty="0">
                <a:solidFill>
                  <a:srgbClr val="002060"/>
                </a:solidFill>
              </a:rPr>
              <a:t>в </a:t>
            </a:r>
            <a:r>
              <a:rPr lang="ru-RU" sz="2400" b="1" dirty="0" err="1">
                <a:solidFill>
                  <a:srgbClr val="002060"/>
                </a:solidFill>
              </a:rPr>
              <a:t>профориентационной</a:t>
            </a:r>
            <a:r>
              <a:rPr lang="ru-RU" sz="2400" b="1" dirty="0">
                <a:solidFill>
                  <a:srgbClr val="002060"/>
                </a:solidFill>
              </a:rPr>
              <a:t> деятельности на уровне школы и </a:t>
            </a:r>
            <a:r>
              <a:rPr lang="ru-RU" sz="2400" b="1" dirty="0" smtClean="0">
                <a:solidFill>
                  <a:srgbClr val="002060"/>
                </a:solidFill>
              </a:rPr>
              <a:t>муниципалитета»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en-US" sz="800" b="1" kern="100" dirty="0" smtClean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август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2025 года </a:t>
            </a:r>
            <a:endParaRPr lang="en-US" sz="2400" b="1" kern="100" dirty="0" smtClean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… направить на электронную почту </a:t>
            </a:r>
            <a:r>
              <a:rPr lang="en-US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tvm@krao.ru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до 30</a:t>
            </a:r>
            <a:r>
              <a:rPr lang="en-US" sz="2400" b="1" dirty="0">
                <a:solidFill>
                  <a:srgbClr val="002060"/>
                </a:solidFill>
              </a:rPr>
              <a:t>.09.2024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" y="-2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8553" y="1589862"/>
            <a:ext cx="101463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Главный результат деятельности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Национальной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родительской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ассоциации </a:t>
            </a:r>
            <a:r>
              <a:rPr lang="ru-RU" sz="2400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(НРА) </a:t>
            </a:r>
            <a:r>
              <a:rPr lang="ru-RU" sz="2400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– система информационной поддержки семей с детьми</a:t>
            </a:r>
            <a:r>
              <a:rPr lang="ru-RU" sz="2400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,</a:t>
            </a:r>
            <a:br>
              <a:rPr lang="ru-RU" sz="2400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</a:br>
            <a:r>
              <a:rPr lang="ru-RU" sz="2400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а </a:t>
            </a:r>
            <a:r>
              <a:rPr lang="ru-RU" sz="2400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также организаторов работы с родителями, направленная на формирование в российском обществе осознанного и ответственного </a:t>
            </a:r>
            <a:r>
              <a:rPr lang="ru-RU" sz="2400" kern="100" dirty="0" err="1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родительства</a:t>
            </a:r>
            <a:r>
              <a:rPr lang="ru-RU" sz="2400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, повышения родительских компетенций.</a:t>
            </a:r>
          </a:p>
        </p:txBody>
      </p:sp>
      <p:pic>
        <p:nvPicPr>
          <p:cNvPr id="5" name="Picture 2" descr="Национальная родительская ассоци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5" y="5336531"/>
            <a:ext cx="2236178" cy="15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d_semi_logo_inversiy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29" y="-298934"/>
            <a:ext cx="3260401" cy="18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2826010" y="4348870"/>
            <a:ext cx="6435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Официальный сайт НРА:  </a:t>
            </a:r>
            <a:r>
              <a:rPr lang="en-US" sz="2000" b="1" i="1" dirty="0">
                <a:solidFill>
                  <a:srgbClr val="002060"/>
                </a:solidFill>
              </a:rPr>
              <a:t>https://nra-russia.ru/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2782040" y="4964487"/>
            <a:ext cx="9351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Представитель НРА в Красноярском крае: 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    </a:t>
            </a:r>
            <a:r>
              <a:rPr lang="ru-RU" sz="2000" b="1" i="1" dirty="0" smtClean="0">
                <a:solidFill>
                  <a:srgbClr val="002060"/>
                </a:solidFill>
              </a:rPr>
              <a:t>Фёдорова </a:t>
            </a:r>
            <a:r>
              <a:rPr lang="ru-RU" sz="2000" b="1" i="1" dirty="0">
                <a:solidFill>
                  <a:srgbClr val="002060"/>
                </a:solidFill>
              </a:rPr>
              <a:t>Светлана Анатольевна,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зав</a:t>
            </a:r>
            <a:r>
              <a:rPr lang="ru-RU" sz="2000" b="1" i="1" dirty="0">
                <a:solidFill>
                  <a:srgbClr val="002060"/>
                </a:solidFill>
              </a:rPr>
              <a:t>. кафедрой </a:t>
            </a:r>
            <a:r>
              <a:rPr lang="ru-RU" sz="2000" b="1" i="1" dirty="0" smtClean="0">
                <a:solidFill>
                  <a:srgbClr val="002060"/>
                </a:solidFill>
              </a:rPr>
              <a:t>гуманитарного  образования </a:t>
            </a:r>
            <a:r>
              <a:rPr lang="ru-RU" sz="2000" b="1" i="1" dirty="0">
                <a:solidFill>
                  <a:srgbClr val="002060"/>
                </a:solidFill>
              </a:rPr>
              <a:t>и семейного </a:t>
            </a:r>
            <a:r>
              <a:rPr lang="ru-RU" sz="2000" b="1" i="1" dirty="0" smtClean="0">
                <a:solidFill>
                  <a:srgbClr val="002060"/>
                </a:solidFill>
              </a:rPr>
              <a:t>воспитания 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КГАОУ ДПО «Красноярский краевой институт развития образования»,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т. +7 (391) </a:t>
            </a:r>
            <a:r>
              <a:rPr lang="ru-RU" sz="2000" b="1" i="1" dirty="0">
                <a:solidFill>
                  <a:srgbClr val="002060"/>
                </a:solidFill>
              </a:rPr>
              <a:t>206-99-19, доб.159, электронный адрес: fedorova.svetlana@kipk.ru.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5543D8-0068-CDE3-79AF-9BB156309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8" y="147897"/>
            <a:ext cx="3515354" cy="10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" y="0"/>
            <a:ext cx="12192001" cy="6858000"/>
          </a:xfrm>
          <a:prstGeom prst="rect">
            <a:avLst/>
          </a:prstGeom>
        </p:spPr>
      </p:pic>
      <p:pic>
        <p:nvPicPr>
          <p:cNvPr id="5" name="Picture 2" descr="Национальная родительская ассоци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5" y="5336531"/>
            <a:ext cx="2236178" cy="15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d_semi_logo_inversiy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29" y="-298934"/>
            <a:ext cx="3260401" cy="18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5543D8-0068-CDE3-79AF-9BB156309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8" y="147897"/>
            <a:ext cx="3515354" cy="104581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3701563" y="6220817"/>
            <a:ext cx="9592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Сайт проекта: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en-US" sz="2000" b="1" i="1" dirty="0">
                <a:solidFill>
                  <a:srgbClr val="002060"/>
                </a:solidFill>
              </a:rPr>
              <a:t>https://</a:t>
            </a:r>
            <a:r>
              <a:rPr lang="en-US" sz="2000" b="1" i="1" dirty="0" smtClean="0">
                <a:solidFill>
                  <a:srgbClr val="002060"/>
                </a:solidFill>
              </a:rPr>
              <a:t>ors.mpcenter.ru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Общероссийское родительское собра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8" y="1283679"/>
            <a:ext cx="7315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3648892" y="5772580"/>
            <a:ext cx="9592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Время проведения: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b="1" i="1" dirty="0">
                <a:solidFill>
                  <a:srgbClr val="002060"/>
                </a:solidFill>
              </a:rPr>
              <a:t>28 </a:t>
            </a:r>
            <a:r>
              <a:rPr lang="ru-RU" sz="2000" b="1" i="1" dirty="0" smtClean="0">
                <a:solidFill>
                  <a:srgbClr val="002060"/>
                </a:solidFill>
              </a:rPr>
              <a:t>августа  в </a:t>
            </a:r>
            <a:r>
              <a:rPr lang="ru-RU" sz="2000" b="1" i="1" dirty="0">
                <a:solidFill>
                  <a:srgbClr val="002060"/>
                </a:solidFill>
              </a:rPr>
              <a:t>12:00 по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мск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48" y="1292471"/>
            <a:ext cx="4114801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3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538" y="1275535"/>
            <a:ext cx="5458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Даты проведения массовых мероприятий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:</a:t>
            </a:r>
          </a:p>
          <a:p>
            <a:pPr algn="ctr"/>
            <a:endParaRPr lang="ru-RU" sz="1000" b="1" kern="100" dirty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1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сентября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– День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знаний</a:t>
            </a:r>
          </a:p>
          <a:p>
            <a:pPr algn="ctr"/>
            <a:endParaRPr lang="ru-RU" sz="800" b="1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20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сентября 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–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Единый день безопасности дорожного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движения</a:t>
            </a:r>
          </a:p>
          <a:p>
            <a:pPr algn="ctr"/>
            <a:endParaRPr lang="ru-RU" sz="800" b="1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27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октября  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–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День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автомобилиста</a:t>
            </a:r>
          </a:p>
          <a:p>
            <a:pPr algn="ctr"/>
            <a:endParaRPr lang="ru-RU" sz="800" b="1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20 ноября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–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Всемирный день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ребёнка</a:t>
            </a:r>
          </a:p>
          <a:p>
            <a:pPr algn="ctr"/>
            <a:endParaRPr lang="ru-RU" sz="800" b="1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1 декабря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–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Подведение итогов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акции</a:t>
            </a:r>
            <a:endParaRPr lang="ru-RU" sz="2400" b="1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</p:txBody>
      </p:sp>
      <p:pic>
        <p:nvPicPr>
          <p:cNvPr id="5" name="Picture 2" descr="Национальная родительская ассоци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5" y="5336531"/>
            <a:ext cx="2236178" cy="15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d_semi_logo_inversiy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29" y="-298934"/>
            <a:ext cx="3260401" cy="18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5543D8-0068-CDE3-79AF-9BB156309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8" y="147897"/>
            <a:ext cx="3515354" cy="1045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A5ABE5-CFC9-4A6C-BC46-25E14C086E61}"/>
              </a:ext>
            </a:extLst>
          </p:cNvPr>
          <p:cNvSpPr txBox="1"/>
          <p:nvPr/>
        </p:nvSpPr>
        <p:spPr>
          <a:xfrm>
            <a:off x="4141177" y="367825"/>
            <a:ext cx="5416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32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Акция «Везу детей безопасно!»</a:t>
            </a:r>
          </a:p>
          <a:p>
            <a:pPr defTabSz="609585">
              <a:defRPr/>
            </a:pPr>
            <a:endParaRPr lang="ru-RU" sz="2400" b="1" kern="100" dirty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2423746" y="5728388"/>
            <a:ext cx="9592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Сроки проведения Акции:  </a:t>
            </a:r>
            <a:r>
              <a:rPr lang="ru-RU" sz="2000" b="1" i="1" dirty="0" smtClean="0">
                <a:solidFill>
                  <a:srgbClr val="002060"/>
                </a:solidFill>
              </a:rPr>
              <a:t>13 </a:t>
            </a:r>
            <a:r>
              <a:rPr lang="ru-RU" sz="2000" b="1" i="1" dirty="0">
                <a:solidFill>
                  <a:srgbClr val="002060"/>
                </a:solidFill>
              </a:rPr>
              <a:t>июня – </a:t>
            </a:r>
            <a:r>
              <a:rPr lang="ru-RU" sz="2000" b="1" i="1" dirty="0" smtClean="0">
                <a:solidFill>
                  <a:srgbClr val="002060"/>
                </a:solidFill>
              </a:rPr>
              <a:t>1 </a:t>
            </a:r>
            <a:r>
              <a:rPr lang="ru-RU" sz="2000" b="1" i="1" dirty="0">
                <a:solidFill>
                  <a:srgbClr val="002060"/>
                </a:solidFill>
              </a:rPr>
              <a:t>декабря 2024 года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2388578" y="6222497"/>
            <a:ext cx="10385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Материалы </a:t>
            </a:r>
            <a:r>
              <a:rPr lang="ru-RU" sz="2000" b="1" i="1" dirty="0">
                <a:solidFill>
                  <a:schemeClr val="bg1"/>
                </a:solidFill>
              </a:rPr>
              <a:t>акции </a:t>
            </a:r>
            <a:r>
              <a:rPr lang="ru-RU" sz="2000" b="1" i="1" dirty="0" smtClean="0">
                <a:solidFill>
                  <a:schemeClr val="bg1"/>
                </a:solidFill>
              </a:rPr>
              <a:t>доступны по ссылке: </a:t>
            </a:r>
            <a:r>
              <a:rPr lang="en-US" sz="2000" b="1" i="1" dirty="0" smtClean="0">
                <a:solidFill>
                  <a:srgbClr val="002060"/>
                </a:solidFill>
              </a:rPr>
              <a:t>https</a:t>
            </a:r>
            <a:r>
              <a:rPr lang="en-US" sz="2000" b="1" i="1" dirty="0">
                <a:solidFill>
                  <a:srgbClr val="002060"/>
                </a:solidFill>
              </a:rPr>
              <a:t>://disk.yandex.ru/d/MseYl3Wg-CU5NQ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PROFILES\ALL\DESKTOP\АПС 2024\Nv4S0hMuKFHhdAuLPBC3QwKtBMRl89n1VbZT1yj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36" y="1325189"/>
            <a:ext cx="6017012" cy="40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1836" y="1269231"/>
            <a:ext cx="112189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II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Всероссийский конкурс лучших практик родительского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просвещения</a:t>
            </a:r>
            <a:endParaRPr lang="en-US" sz="2400" b="1" kern="100" dirty="0" smtClean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r>
              <a:rPr lang="ru-RU" sz="2400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                       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прием конкурсных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работ до 25 сентября 2024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года</a:t>
            </a:r>
          </a:p>
          <a:p>
            <a:endParaRPr lang="ru-RU" sz="800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Профессиональные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экскурсии для молодых педагогов в организации, имеющие значительные достижения по работе с родителями</a:t>
            </a:r>
          </a:p>
          <a:p>
            <a:r>
              <a:rPr lang="ru-RU" sz="2400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</a:t>
            </a:r>
            <a:r>
              <a:rPr lang="ru-RU" sz="2400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                     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сентябрь – октябрь 2024 года, 40 площадок</a:t>
            </a:r>
          </a:p>
          <a:p>
            <a:endParaRPr lang="ru-RU" sz="800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Межрегиональные семинары-совещания в рамках федерального округа</a:t>
            </a:r>
          </a:p>
          <a:p>
            <a:r>
              <a:rPr lang="ru-RU" sz="2400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                       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10 октября 2024 года,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Новосибирская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область</a:t>
            </a:r>
          </a:p>
          <a:p>
            <a:endParaRPr lang="ru-RU" sz="800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IX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ежегодная Всероссийская конференция по вопросам семейного воспитания и родительского просвещения «Школа одаренных родителей»</a:t>
            </a:r>
          </a:p>
          <a:p>
            <a:r>
              <a:rPr lang="ru-RU" sz="2400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                        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25–26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октября 2024 года</a:t>
            </a:r>
            <a:r>
              <a:rPr lang="ru-RU" sz="2400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/>
            </a:r>
            <a:br>
              <a:rPr lang="ru-RU" sz="2400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</a:br>
            <a:endParaRPr lang="ru-RU" sz="2400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</p:txBody>
      </p:sp>
      <p:pic>
        <p:nvPicPr>
          <p:cNvPr id="1032" name="Picture 8" descr="god_semi_logo_invers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29" y="-298934"/>
            <a:ext cx="3260401" cy="18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5543D8-0068-CDE3-79AF-9BB156309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38" y="147897"/>
            <a:ext cx="3515354" cy="1045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A5ABE5-CFC9-4A6C-BC46-25E14C086E61}"/>
              </a:ext>
            </a:extLst>
          </p:cNvPr>
          <p:cNvSpPr txBox="1"/>
          <p:nvPr/>
        </p:nvSpPr>
        <p:spPr>
          <a:xfrm>
            <a:off x="3719147" y="407687"/>
            <a:ext cx="6638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Проект «Школа одаренных родителей»</a:t>
            </a:r>
            <a:endParaRPr lang="ru-RU" sz="3200" b="1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defTabSz="609585">
              <a:defRPr/>
            </a:pPr>
            <a:endParaRPr lang="ru-RU" sz="2400" b="1" kern="100" dirty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  <a:sym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4404946" y="5755871"/>
            <a:ext cx="9592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Сайт </a:t>
            </a:r>
            <a:r>
              <a:rPr lang="ru-RU" sz="2000" b="1" i="1" dirty="0">
                <a:solidFill>
                  <a:schemeClr val="bg1"/>
                </a:solidFill>
              </a:rPr>
              <a:t>проекта: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en-US" sz="2000" b="1" i="1" dirty="0" smtClean="0">
                <a:solidFill>
                  <a:srgbClr val="002060"/>
                </a:solidFill>
              </a:rPr>
              <a:t>www.shorconference.ru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Конференция «Школа одаренных родителей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0" y="5336530"/>
            <a:ext cx="2260967" cy="15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" y="0"/>
            <a:ext cx="12192001" cy="6858000"/>
          </a:xfrm>
          <a:prstGeom prst="rect">
            <a:avLst/>
          </a:prstGeom>
        </p:spPr>
      </p:pic>
      <p:pic>
        <p:nvPicPr>
          <p:cNvPr id="5" name="Picture 2" descr="Национальная родительская ассоци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5" y="5336531"/>
            <a:ext cx="2236178" cy="15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d_semi_logo_inversiy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29" y="-298934"/>
            <a:ext cx="3260401" cy="18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5543D8-0068-CDE3-79AF-9BB156309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8" y="147897"/>
            <a:ext cx="3515354" cy="104581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2382714" y="5872804"/>
            <a:ext cx="9592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Ссылка на проект: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https://</a:t>
            </a:r>
            <a:r>
              <a:rPr lang="en-US" sz="2000" b="1" i="1" dirty="0" smtClean="0">
                <a:solidFill>
                  <a:srgbClr val="002060"/>
                </a:solidFill>
              </a:rPr>
              <a:t>nra-russia.ru/news-nra/x-vserossijskij-festival-semejnyh-ljubitelskih-teatrov-skazka-prihodit-v-tvoj-dom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X Всероссийский Фестиваль семейных любительских театров «Сказка приходит в твой дом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81" y="1327641"/>
            <a:ext cx="6191528" cy="43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24718" y="1486543"/>
            <a:ext cx="54583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П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рием заявок:</a:t>
            </a:r>
          </a:p>
          <a:p>
            <a:pPr algn="ctr"/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до 25 сентября 2024 года</a:t>
            </a:r>
            <a:endParaRPr lang="ru-RU" sz="2400" b="1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endParaRPr lang="ru-RU" sz="1000" b="1" kern="100" dirty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endParaRPr lang="ru-RU" sz="800" b="1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Итоги конкурсного отбора:</a:t>
            </a:r>
          </a:p>
          <a:p>
            <a:pPr algn="ctr"/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до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8 октября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2024 года</a:t>
            </a:r>
          </a:p>
          <a:p>
            <a:pPr algn="ctr"/>
            <a:endParaRPr lang="ru-RU" sz="800" b="1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Сроки проведения:</a:t>
            </a:r>
          </a:p>
          <a:p>
            <a:pPr algn="ctr"/>
            <a:r>
              <a:rPr lang="ru-RU" sz="2400" dirty="0"/>
              <a:t> 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26–28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октября 2024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года</a:t>
            </a:r>
          </a:p>
          <a:p>
            <a:pPr algn="ctr"/>
            <a:endParaRPr lang="ru-RU" sz="2400" b="1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Место проведения:</a:t>
            </a:r>
            <a:endParaRPr lang="ru-RU" sz="2400" b="1" kern="100" dirty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г. Москва</a:t>
            </a:r>
            <a:endParaRPr lang="ru-RU" sz="2400" b="1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algn="ctr"/>
            <a:endParaRPr lang="ru-RU" sz="2400" b="1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5" y="8790"/>
            <a:ext cx="12192001" cy="6858000"/>
          </a:xfrm>
          <a:prstGeom prst="rect">
            <a:avLst/>
          </a:prstGeom>
        </p:spPr>
      </p:pic>
      <p:pic>
        <p:nvPicPr>
          <p:cNvPr id="1032" name="Picture 8" descr="god_semi_logo_invers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29" y="-298934"/>
            <a:ext cx="3260401" cy="18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5543D8-0068-CDE3-79AF-9BB156309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38" y="147897"/>
            <a:ext cx="3515354" cy="104581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3077308" y="5912598"/>
            <a:ext cx="9592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Ссылка на проект: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https://</a:t>
            </a:r>
            <a:r>
              <a:rPr lang="en-US" sz="2000" b="1" i="1" dirty="0" smtClean="0">
                <a:solidFill>
                  <a:srgbClr val="002060"/>
                </a:solidFill>
              </a:rPr>
              <a:t>nra-russia.ru/news-nra/startovali-vserossijskie-konkursy-proekta-nash-kraevedcheskij-muzej-perezagruzka-2024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A5ABE5-CFC9-4A6C-BC46-25E14C086E61}"/>
              </a:ext>
            </a:extLst>
          </p:cNvPr>
          <p:cNvSpPr txBox="1"/>
          <p:nvPr/>
        </p:nvSpPr>
        <p:spPr>
          <a:xfrm>
            <a:off x="3719147" y="143927"/>
            <a:ext cx="6638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Проект «Наш краеведческий музей. Перезагрузка 2024»</a:t>
            </a:r>
            <a:endParaRPr lang="ru-RU" sz="3200" b="1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defTabSz="609585">
              <a:defRPr/>
            </a:pPr>
            <a:endParaRPr lang="ru-RU" sz="2400" b="1" kern="100" dirty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539" y="1326773"/>
            <a:ext cx="11911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конкурс</a:t>
            </a:r>
            <a:r>
              <a:rPr lang="ru-RU" sz="2400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семейных генеалогических исследований «Моя родословная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»</a:t>
            </a:r>
          </a:p>
          <a:p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                                                 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прием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конкурсных работ до 15 сентября 2024 года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конкурс сочинений о бабушках и дедушках «Дорогие мои, хорошие!»</a:t>
            </a:r>
            <a:endParaRPr lang="ru-RU" sz="2400" b="1" kern="100" dirty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творческий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конкурс «Слово о Великой Отечественной войне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»</a:t>
            </a:r>
            <a:r>
              <a:rPr lang="ru-RU" sz="8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</a:t>
            </a:r>
            <a:endParaRPr lang="ru-RU" sz="800" b="1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семейный </a:t>
            </a:r>
            <a:r>
              <a:rPr lang="ru-RU" sz="2400" b="1" kern="100" dirty="0" err="1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флеш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-моб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(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конкурс) </a:t>
            </a:r>
            <a:r>
              <a:rPr lang="en-US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#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БЫЛО_СТАЛО_ТУТ в социальных сетях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к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онкурс  «Наш домашний краеведческий музей»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туристско-краеведческий конкурс виртуальных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музеев «Родина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уникальных»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конкурс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семейных рекламных видеороликов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о краеведческом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музее своего города (посёлка, села) #</a:t>
            </a:r>
            <a:r>
              <a:rPr lang="ru-RU" sz="2400" b="1" kern="100" dirty="0" err="1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ЯмояРодина</a:t>
            </a:r>
            <a:endParaRPr lang="ru-RU" sz="2400" b="1" kern="100" dirty="0" smtClean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                                                 прием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конкурсных работ до 15 октября 2024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года</a:t>
            </a:r>
            <a:endParaRPr lang="ru-RU" sz="800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                                                  прием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конкурсных работ до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25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октября 2024 года</a:t>
            </a:r>
            <a:endParaRPr lang="ru-RU" sz="2400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0650" y="5019985"/>
            <a:ext cx="688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конкурс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«Гимн России понятными словами»</a:t>
            </a:r>
          </a:p>
        </p:txBody>
      </p:sp>
      <p:pic>
        <p:nvPicPr>
          <p:cNvPr id="5124" name="Picture 4" descr="Наш краеведческий музей. Перезагруз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5" y="5345323"/>
            <a:ext cx="2282583" cy="15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" y="0"/>
            <a:ext cx="12192001" cy="6858000"/>
          </a:xfrm>
          <a:prstGeom prst="rect">
            <a:avLst/>
          </a:prstGeom>
        </p:spPr>
      </p:pic>
      <p:pic>
        <p:nvPicPr>
          <p:cNvPr id="1032" name="Picture 8" descr="god_semi_logo_invers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29" y="-298934"/>
            <a:ext cx="3260401" cy="18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5543D8-0068-CDE3-79AF-9BB156309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38" y="147897"/>
            <a:ext cx="3515354" cy="104581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2599593" y="5743321"/>
            <a:ext cx="9762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Методические пособия можно скачать по ссылке :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</a:t>
            </a:r>
            <a:r>
              <a:rPr lang="en-US" sz="2000" b="1" i="1" dirty="0" smtClean="0">
                <a:solidFill>
                  <a:srgbClr val="002060"/>
                </a:solidFill>
              </a:rPr>
              <a:t>https</a:t>
            </a:r>
            <a:r>
              <a:rPr lang="en-US" sz="2000" b="1" i="1" dirty="0">
                <a:solidFill>
                  <a:srgbClr val="002060"/>
                </a:solidFill>
              </a:rPr>
              <a:t>://</a:t>
            </a:r>
            <a:r>
              <a:rPr lang="en-US" sz="2000" b="1" i="1" dirty="0" smtClean="0">
                <a:solidFill>
                  <a:srgbClr val="002060"/>
                </a:solidFill>
              </a:rPr>
              <a:t>nra-russia.ru/library-nra/rodnye-jazyki-i-kultura-narodov-rossii-dlja-roditelej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Родители и родные языки народов Росс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5326"/>
            <a:ext cx="2267170" cy="15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A5ABE5-CFC9-4A6C-BC46-25E14C086E61}"/>
              </a:ext>
            </a:extLst>
          </p:cNvPr>
          <p:cNvSpPr txBox="1"/>
          <p:nvPr/>
        </p:nvSpPr>
        <p:spPr>
          <a:xfrm>
            <a:off x="3719147" y="354928"/>
            <a:ext cx="6638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32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Проект </a:t>
            </a:r>
            <a:r>
              <a:rPr lang="ru-RU" sz="32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«Родители и родные языки народов России»</a:t>
            </a:r>
            <a:endParaRPr lang="ru-RU" sz="3200" b="1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539" y="1599325"/>
            <a:ext cx="11911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Всероссийский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конкурс семей с детьми дошкольного и младшего школьного возраста «Щедрое народное наследство – я люблю красивый наш язык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»</a:t>
            </a:r>
          </a:p>
          <a:p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                                              прием заявок до 25 сентября 2024 года</a:t>
            </a:r>
          </a:p>
          <a:p>
            <a:endParaRPr lang="ru-RU" sz="800" b="1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Всероссийский смотр-конкурс школьных и семейных театров на языках народов России «Звучи в веках, родной язык!»</a:t>
            </a:r>
          </a:p>
          <a:p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                                              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прием заявок до 25 сентября 2024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года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(посредством заполнения </a:t>
            </a:r>
            <a:r>
              <a:rPr lang="ru-RU" sz="2000" b="1" i="1" dirty="0">
                <a:solidFill>
                  <a:srgbClr val="002060"/>
                </a:solidFill>
              </a:rPr>
              <a:t>Яндекс-формы по ссылке 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</a:t>
            </a:r>
            <a:r>
              <a:rPr lang="en-US" sz="2000" b="1" i="1" dirty="0" smtClean="0">
                <a:solidFill>
                  <a:srgbClr val="002060"/>
                </a:solidFill>
              </a:rPr>
              <a:t>https</a:t>
            </a:r>
            <a:r>
              <a:rPr lang="ru-RU" sz="2000" b="1" i="1" dirty="0">
                <a:solidFill>
                  <a:srgbClr val="002060"/>
                </a:solidFill>
              </a:rPr>
              <a:t>://</a:t>
            </a:r>
            <a:r>
              <a:rPr lang="en-US" sz="2000" b="1" i="1" dirty="0">
                <a:solidFill>
                  <a:srgbClr val="002060"/>
                </a:solidFill>
              </a:rPr>
              <a:t>forms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  <a:r>
              <a:rPr lang="en-US" sz="2000" b="1" i="1" dirty="0" err="1">
                <a:solidFill>
                  <a:srgbClr val="002060"/>
                </a:solidFill>
              </a:rPr>
              <a:t>yandex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  <a:r>
              <a:rPr lang="en-US" sz="2000" b="1" i="1" dirty="0" err="1">
                <a:solidFill>
                  <a:srgbClr val="002060"/>
                </a:solidFill>
              </a:rPr>
              <a:t>ru</a:t>
            </a:r>
            <a:r>
              <a:rPr lang="ru-RU" sz="2000" b="1" i="1" dirty="0">
                <a:solidFill>
                  <a:srgbClr val="002060"/>
                </a:solidFill>
              </a:rPr>
              <a:t>/</a:t>
            </a:r>
            <a:r>
              <a:rPr lang="en-US" sz="2000" b="1" i="1" dirty="0">
                <a:solidFill>
                  <a:srgbClr val="002060"/>
                </a:solidFill>
              </a:rPr>
              <a:t>cloud</a:t>
            </a:r>
            <a:r>
              <a:rPr lang="ru-RU" sz="2000" b="1" i="1" dirty="0">
                <a:solidFill>
                  <a:srgbClr val="002060"/>
                </a:solidFill>
              </a:rPr>
              <a:t>/669</a:t>
            </a:r>
            <a:r>
              <a:rPr lang="en-US" sz="2000" b="1" i="1" dirty="0">
                <a:solidFill>
                  <a:srgbClr val="002060"/>
                </a:solidFill>
              </a:rPr>
              <a:t>d</a:t>
            </a:r>
            <a:r>
              <a:rPr lang="ru-RU" sz="2000" b="1" i="1" dirty="0">
                <a:solidFill>
                  <a:srgbClr val="002060"/>
                </a:solidFill>
              </a:rPr>
              <a:t>63</a:t>
            </a:r>
            <a:r>
              <a:rPr lang="en-US" sz="2000" b="1" i="1" dirty="0">
                <a:solidFill>
                  <a:srgbClr val="002060"/>
                </a:solidFill>
              </a:rPr>
              <a:t>a</a:t>
            </a:r>
            <a:r>
              <a:rPr lang="ru-RU" sz="2000" b="1" i="1" dirty="0">
                <a:solidFill>
                  <a:srgbClr val="002060"/>
                </a:solidFill>
              </a:rPr>
              <a:t>7</a:t>
            </a:r>
            <a:r>
              <a:rPr lang="en-US" sz="2000" b="1" i="1" dirty="0" err="1">
                <a:solidFill>
                  <a:srgbClr val="002060"/>
                </a:solidFill>
              </a:rPr>
              <a:t>eb</a:t>
            </a:r>
            <a:r>
              <a:rPr lang="ru-RU" sz="2000" b="1" i="1" dirty="0">
                <a:solidFill>
                  <a:srgbClr val="002060"/>
                </a:solidFill>
              </a:rPr>
              <a:t>61468</a:t>
            </a:r>
            <a:r>
              <a:rPr lang="en-US" sz="2000" b="1" i="1" dirty="0">
                <a:solidFill>
                  <a:srgbClr val="002060"/>
                </a:solidFill>
              </a:rPr>
              <a:t>c</a:t>
            </a:r>
            <a:r>
              <a:rPr lang="ru-RU" sz="2000" b="1" i="1" dirty="0">
                <a:solidFill>
                  <a:srgbClr val="002060"/>
                </a:solidFill>
              </a:rPr>
              <a:t>9</a:t>
            </a:r>
            <a:r>
              <a:rPr lang="en-US" sz="2000" b="1" i="1" dirty="0">
                <a:solidFill>
                  <a:srgbClr val="002060"/>
                </a:solidFill>
              </a:rPr>
              <a:t>de</a:t>
            </a:r>
            <a:r>
              <a:rPr lang="ru-RU" sz="2000" b="1" i="1" dirty="0">
                <a:solidFill>
                  <a:srgbClr val="002060"/>
                </a:solidFill>
              </a:rPr>
              <a:t>9</a:t>
            </a:r>
            <a:r>
              <a:rPr lang="en-US" sz="2000" b="1" i="1" dirty="0" err="1">
                <a:solidFill>
                  <a:srgbClr val="002060"/>
                </a:solidFill>
              </a:rPr>
              <a:t>ff</a:t>
            </a:r>
            <a:r>
              <a:rPr lang="ru-RU" sz="2000" b="1" i="1" dirty="0" smtClean="0">
                <a:solidFill>
                  <a:srgbClr val="002060"/>
                </a:solidFill>
              </a:rPr>
              <a:t>64)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15C12AC-9662-4F56-8B4E-1542F9FCBA46}"/>
              </a:ext>
            </a:extLst>
          </p:cNvPr>
          <p:cNvSpPr/>
          <p:nvPr/>
        </p:nvSpPr>
        <p:spPr>
          <a:xfrm>
            <a:off x="2599593" y="4881270"/>
            <a:ext cx="9762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Информация о проведении </a:t>
            </a:r>
            <a:r>
              <a:rPr lang="ru-RU" sz="2000" b="1" i="1" dirty="0" smtClean="0">
                <a:solidFill>
                  <a:schemeClr val="bg1"/>
                </a:solidFill>
              </a:rPr>
              <a:t>Конкурсов </a:t>
            </a:r>
            <a:r>
              <a:rPr lang="ru-RU" sz="2000" b="1" i="1" dirty="0">
                <a:solidFill>
                  <a:schemeClr val="bg1"/>
                </a:solidFill>
              </a:rPr>
              <a:t>размещена на официальном </a:t>
            </a:r>
            <a:r>
              <a:rPr lang="ru-RU" sz="2000" b="1" i="1" dirty="0" smtClean="0">
                <a:solidFill>
                  <a:schemeClr val="bg1"/>
                </a:solidFill>
              </a:rPr>
              <a:t>сайте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АНО </a:t>
            </a:r>
            <a:r>
              <a:rPr lang="ru-RU" sz="2000" b="1" i="1" dirty="0">
                <a:solidFill>
                  <a:schemeClr val="bg1"/>
                </a:solidFill>
              </a:rPr>
              <a:t>“АСП </a:t>
            </a:r>
            <a:r>
              <a:rPr lang="ru-RU" sz="2000" b="1" i="1" dirty="0" smtClean="0">
                <a:solidFill>
                  <a:schemeClr val="bg1"/>
                </a:solidFill>
              </a:rPr>
              <a:t>«Моя семья» :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http://</a:t>
            </a:r>
            <a:r>
              <a:rPr lang="ru-RU" sz="2000" b="1" i="1" dirty="0" smtClean="0">
                <a:solidFill>
                  <a:srgbClr val="002060"/>
                </a:solidFill>
              </a:rPr>
              <a:t>asp-moyasemya.ru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" y="0"/>
            <a:ext cx="12194933" cy="6858000"/>
          </a:xfrm>
          <a:prstGeom prst="rect">
            <a:avLst/>
          </a:prstGeom>
        </p:spPr>
      </p:pic>
      <p:pic>
        <p:nvPicPr>
          <p:cNvPr id="1032" name="Picture 8" descr="god_semi_logo_invers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29" y="-298934"/>
            <a:ext cx="3260401" cy="18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5543D8-0068-CDE3-79AF-9BB156309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38" y="147897"/>
            <a:ext cx="3515354" cy="1045817"/>
          </a:xfrm>
          <a:prstGeom prst="rect">
            <a:avLst/>
          </a:prstGeom>
        </p:spPr>
      </p:pic>
      <p:pic>
        <p:nvPicPr>
          <p:cNvPr id="9218" name="Picture 2" descr="Без срока давн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7" y="5336531"/>
            <a:ext cx="2250121" cy="15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A5ABE5-CFC9-4A6C-BC46-25E14C086E61}"/>
              </a:ext>
            </a:extLst>
          </p:cNvPr>
          <p:cNvSpPr txBox="1"/>
          <p:nvPr/>
        </p:nvSpPr>
        <p:spPr>
          <a:xfrm>
            <a:off x="3719147" y="143927"/>
            <a:ext cx="6638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Проект «</a:t>
            </a:r>
            <a:r>
              <a:rPr lang="ru-RU" sz="32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Без срока давности</a:t>
            </a:r>
            <a:r>
              <a:rPr lang="ru-RU" sz="32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.</a:t>
            </a:r>
          </a:p>
          <a:p>
            <a:pPr algn="ctr" defTabSz="609585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Дорогами </a:t>
            </a:r>
            <a:r>
              <a:rPr lang="ru-RU" sz="32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семейной памяти»</a:t>
            </a:r>
          </a:p>
          <a:p>
            <a:pPr defTabSz="609585">
              <a:defRPr/>
            </a:pPr>
            <a:endParaRPr lang="ru-RU" sz="2400" b="1" kern="100" dirty="0">
              <a:solidFill>
                <a:schemeClr val="bg1"/>
              </a:solidFill>
              <a:latin typeface="Oswald" pitchFamily="2" charset="0"/>
              <a:ea typeface="Calibri" panose="020F0502020204030204" pitchFamily="34" charset="0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621" y="1367994"/>
            <a:ext cx="119119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конкурс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семейных </a:t>
            </a:r>
            <a:r>
              <a:rPr lang="ru-RU" sz="2400" b="1" kern="100" dirty="0" err="1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квестов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«Тыл, фронт, оккупация: горький след войны»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                                                   </a:t>
            </a:r>
          </a:p>
          <a:p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                  сроки проведения: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01.08.2024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–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31.12.2024 и 01.07.2025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–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30.11.2025</a:t>
            </a:r>
          </a:p>
          <a:p>
            <a:endParaRPr lang="ru-RU" sz="800" b="1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Всероссийский конкурс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«Моя родословная»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со специальными номинациями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«Герой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нашей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семьи», «Родные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места и люди в годы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ВОВ», «Герои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нашего времени (члены семей-участники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СВО)»</a:t>
            </a:r>
          </a:p>
          <a:p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                     сроки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проведения: 01.03.2025 –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30.11.2025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Всероссийские семейные акции:</a:t>
            </a:r>
          </a:p>
          <a:p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                  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«Письмо в блокадный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Ленинград»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20.01.2025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–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03.02.2025 </a:t>
            </a:r>
          </a:p>
          <a:p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                   «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Детство, опалённое войной» 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         </a:t>
            </a:r>
            <a:r>
              <a:rPr lang="ru-RU" sz="2400" b="1" kern="100" dirty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01.04.2025 – 15.05.2025</a:t>
            </a:r>
          </a:p>
          <a:p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                    «</a:t>
            </a:r>
            <a:r>
              <a:rPr lang="ru-RU" sz="2400" b="1" kern="100" dirty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Лига правнуков</a:t>
            </a:r>
            <a:r>
              <a:rPr lang="ru-RU" sz="2400" b="1" kern="100" dirty="0" smtClean="0">
                <a:solidFill>
                  <a:schemeClr val="bg1"/>
                </a:solidFill>
                <a:latin typeface="Oswald" pitchFamily="2" charset="0"/>
                <a:ea typeface="Calibri" panose="020F0502020204030204" pitchFamily="34" charset="0"/>
              </a:rPr>
              <a:t>»                             </a:t>
            </a:r>
            <a:r>
              <a:rPr lang="ru-RU" sz="2400" b="1" kern="100" dirty="0" smtClean="0">
                <a:solidFill>
                  <a:srgbClr val="002060"/>
                </a:solidFill>
                <a:latin typeface="Oswald" pitchFamily="2" charset="0"/>
                <a:ea typeface="Calibri" panose="020F0502020204030204" pitchFamily="34" charset="0"/>
              </a:rPr>
              <a:t>май–июнь 2025 года</a:t>
            </a:r>
            <a:endParaRPr lang="ru-RU" sz="2400" b="1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endParaRPr lang="ru-RU" sz="2400" b="1" kern="100" dirty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kern="100" dirty="0" smtClean="0">
              <a:solidFill>
                <a:srgbClr val="002060"/>
              </a:solidFill>
              <a:latin typeface="Oswald" pitchFamily="2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2845" y="5954298"/>
            <a:ext cx="913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Интеллектуальная навигация для родителей по </a:t>
            </a:r>
            <a:r>
              <a:rPr lang="ru-RU" sz="2000" b="1" i="1" dirty="0" smtClean="0">
                <a:solidFill>
                  <a:schemeClr val="bg1"/>
                </a:solidFill>
              </a:rPr>
              <a:t>проекту:</a:t>
            </a:r>
            <a:endParaRPr lang="ru-RU" sz="2000" b="1" i="1" dirty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   </a:t>
            </a:r>
            <a:r>
              <a:rPr lang="en-US" sz="2000" b="1" i="1" dirty="0" smtClean="0">
                <a:solidFill>
                  <a:srgbClr val="002060"/>
                </a:solidFill>
              </a:rPr>
              <a:t>https</a:t>
            </a:r>
            <a:r>
              <a:rPr lang="en-US" sz="2000" b="1" i="1" dirty="0">
                <a:solidFill>
                  <a:srgbClr val="002060"/>
                </a:solidFill>
              </a:rPr>
              <a:t>://</a:t>
            </a:r>
            <a:r>
              <a:rPr lang="en-US" sz="2000" b="1" i="1" dirty="0" smtClean="0">
                <a:solidFill>
                  <a:srgbClr val="002060"/>
                </a:solidFill>
              </a:rPr>
              <a:t>cloud.mail.ru/public/pFvz/7tGYmHamW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0759" y="5485653"/>
            <a:ext cx="4560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Сайт </a:t>
            </a:r>
            <a:r>
              <a:rPr lang="ru-RU" sz="2000" b="1" i="1" dirty="0">
                <a:solidFill>
                  <a:schemeClr val="bg1"/>
                </a:solidFill>
              </a:rPr>
              <a:t>проекта:</a:t>
            </a:r>
            <a:r>
              <a:rPr lang="ru-RU" dirty="0"/>
              <a:t> 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https</a:t>
            </a:r>
            <a:r>
              <a:rPr lang="en-US" sz="2000" b="1" i="1" dirty="0" smtClean="0">
                <a:solidFill>
                  <a:srgbClr val="002060"/>
                </a:solidFill>
              </a:rPr>
              <a:t>://memory1945.ru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742</Words>
  <Application>Microsoft Office PowerPoint</Application>
  <PresentationFormat>Произвольный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Абрамов</dc:creator>
  <cp:lastModifiedBy>Мельник Татьяна Владимировна</cp:lastModifiedBy>
  <cp:revision>73</cp:revision>
  <cp:lastPrinted>2024-08-22T11:32:20Z</cp:lastPrinted>
  <dcterms:created xsi:type="dcterms:W3CDTF">2024-08-10T11:57:42Z</dcterms:created>
  <dcterms:modified xsi:type="dcterms:W3CDTF">2024-08-22T11:32:25Z</dcterms:modified>
</cp:coreProperties>
</file>